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Lilita One" charset="1" panose="02000000000000000000"/>
      <p:regular r:id="rId35"/>
    </p:embeddedFont>
    <p:embeddedFont>
      <p:font typeface="Dosis Semi-Bold" charset="1" panose="02010703020202060003"/>
      <p:regular r:id="rId36"/>
    </p:embeddedFont>
    <p:embeddedFont>
      <p:font typeface="Montserrat Semi-Bold" charset="1" panose="000007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24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27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28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9.pn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9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90513" y="371901"/>
            <a:ext cx="5593807" cy="5916527"/>
          </a:xfrm>
          <a:custGeom>
            <a:avLst/>
            <a:gdLst/>
            <a:ahLst/>
            <a:cxnLst/>
            <a:rect r="r" b="b" t="t" l="l"/>
            <a:pathLst>
              <a:path h="5916527" w="5593807">
                <a:moveTo>
                  <a:pt x="0" y="0"/>
                </a:moveTo>
                <a:lnTo>
                  <a:pt x="5593807" y="0"/>
                </a:lnTo>
                <a:lnTo>
                  <a:pt x="5593807" y="5916527"/>
                </a:lnTo>
                <a:lnTo>
                  <a:pt x="0" y="59165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89299" y="8656536"/>
            <a:ext cx="6796236" cy="1258562"/>
          </a:xfrm>
          <a:custGeom>
            <a:avLst/>
            <a:gdLst/>
            <a:ahLst/>
            <a:cxnLst/>
            <a:rect r="r" b="b" t="t" l="l"/>
            <a:pathLst>
              <a:path h="1258562" w="6796236">
                <a:moveTo>
                  <a:pt x="0" y="0"/>
                </a:moveTo>
                <a:lnTo>
                  <a:pt x="6796235" y="0"/>
                </a:lnTo>
                <a:lnTo>
                  <a:pt x="6796235" y="1258563"/>
                </a:lnTo>
                <a:lnTo>
                  <a:pt x="0" y="12585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38311" y="6478569"/>
            <a:ext cx="5752385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44686" y="7733641"/>
            <a:ext cx="5339635" cy="580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</a:pPr>
            <a:r>
              <a:rPr lang="en-US" sz="3401">
                <a:solidFill>
                  <a:srgbClr val="FFFFFF"/>
                </a:solidFill>
                <a:latin typeface="Dosis Semi-Bold"/>
              </a:rPr>
              <a:t>Te cuento todas las novedades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72410" y="2549250"/>
            <a:ext cx="13743179" cy="1379244"/>
          </a:xfrm>
          <a:custGeom>
            <a:avLst/>
            <a:gdLst/>
            <a:ahLst/>
            <a:cxnLst/>
            <a:rect r="r" b="b" t="t" l="l"/>
            <a:pathLst>
              <a:path h="1379244" w="13743179">
                <a:moveTo>
                  <a:pt x="0" y="0"/>
                </a:moveTo>
                <a:lnTo>
                  <a:pt x="13743180" y="0"/>
                </a:lnTo>
                <a:lnTo>
                  <a:pt x="13743180" y="1379244"/>
                </a:lnTo>
                <a:lnTo>
                  <a:pt x="0" y="13792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92511" y="4980086"/>
            <a:ext cx="13502979" cy="3309554"/>
          </a:xfrm>
          <a:custGeom>
            <a:avLst/>
            <a:gdLst/>
            <a:ahLst/>
            <a:cxnLst/>
            <a:rect r="r" b="b" t="t" l="l"/>
            <a:pathLst>
              <a:path h="3309554" w="13502979">
                <a:moveTo>
                  <a:pt x="0" y="0"/>
                </a:moveTo>
                <a:lnTo>
                  <a:pt x="13502978" y="0"/>
                </a:lnTo>
                <a:lnTo>
                  <a:pt x="13502978" y="3309553"/>
                </a:lnTo>
                <a:lnTo>
                  <a:pt x="0" y="33095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9856" y="71985"/>
            <a:ext cx="6821301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90001" y="266777"/>
            <a:ext cx="6769299" cy="97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5765">
                <a:solidFill>
                  <a:srgbClr val="FFFFFF"/>
                </a:solidFill>
                <a:latin typeface="Dosis Semi-Bold"/>
              </a:rPr>
              <a:t>INPUT (REQUIRED)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6863635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98347" y="2049729"/>
            <a:ext cx="11691306" cy="238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41"/>
              </a:lnSpc>
            </a:pPr>
            <a:r>
              <a:rPr lang="en-US" sz="14029">
                <a:solidFill>
                  <a:srgbClr val="FFFFFF"/>
                </a:solidFill>
                <a:latin typeface="Dosis Semi-Bold"/>
              </a:rPr>
              <a:t>INPUT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42135" y="5926474"/>
            <a:ext cx="13403730" cy="205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4"/>
              </a:lnSpc>
            </a:pPr>
            <a:r>
              <a:rPr lang="en-US" sz="5924">
                <a:solidFill>
                  <a:srgbClr val="FFFFFF"/>
                </a:solidFill>
                <a:latin typeface="Dosis Semi-Bold"/>
              </a:rPr>
              <a:t>Evitá los problemas con los Input booleanos si enviás “True” o “False” de forma directa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98347" y="4302820"/>
            <a:ext cx="11691306" cy="119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21"/>
              </a:lnSpc>
            </a:pPr>
            <a:r>
              <a:rPr lang="en-US" sz="7015">
                <a:solidFill>
                  <a:srgbClr val="FFFFFF"/>
                </a:solidFill>
                <a:latin typeface="Dosis Semi-Bold"/>
              </a:rPr>
              <a:t>(TRANSFORM: BOOLEAN)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63397" y="3179954"/>
            <a:ext cx="13761207" cy="1277703"/>
          </a:xfrm>
          <a:custGeom>
            <a:avLst/>
            <a:gdLst/>
            <a:ahLst/>
            <a:cxnLst/>
            <a:rect r="r" b="b" t="t" l="l"/>
            <a:pathLst>
              <a:path h="1277703" w="13761207">
                <a:moveTo>
                  <a:pt x="0" y="0"/>
                </a:moveTo>
                <a:lnTo>
                  <a:pt x="13761206" y="0"/>
                </a:lnTo>
                <a:lnTo>
                  <a:pt x="13761206" y="1277704"/>
                </a:lnTo>
                <a:lnTo>
                  <a:pt x="0" y="127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62827" y="5505967"/>
            <a:ext cx="13962346" cy="2477408"/>
          </a:xfrm>
          <a:custGeom>
            <a:avLst/>
            <a:gdLst/>
            <a:ahLst/>
            <a:cxnLst/>
            <a:rect r="r" b="b" t="t" l="l"/>
            <a:pathLst>
              <a:path h="2477408" w="13962346">
                <a:moveTo>
                  <a:pt x="0" y="0"/>
                </a:moveTo>
                <a:lnTo>
                  <a:pt x="13962346" y="0"/>
                </a:lnTo>
                <a:lnTo>
                  <a:pt x="13962346" y="2477408"/>
                </a:lnTo>
                <a:lnTo>
                  <a:pt x="0" y="247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9856" y="71985"/>
            <a:ext cx="6704885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81406" y="419603"/>
            <a:ext cx="6880060" cy="70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9"/>
              </a:lnSpc>
            </a:pPr>
            <a:r>
              <a:rPr lang="en-US" sz="4128">
                <a:solidFill>
                  <a:srgbClr val="FFFFFF"/>
                </a:solidFill>
                <a:latin typeface="Dosis Semi-Bold"/>
              </a:rPr>
              <a:t>(TRANSFORM: BOOLEAN)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6440301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30474" y="2322785"/>
            <a:ext cx="10450212" cy="3558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0"/>
              </a:lnSpc>
            </a:pPr>
            <a:r>
              <a:rPr lang="en-US" sz="10200">
                <a:solidFill>
                  <a:srgbClr val="FFFFFF"/>
                </a:solidFill>
                <a:latin typeface="Dosis Semi-Bold"/>
              </a:rPr>
              <a:t>ETIQUETAS AUTOCONCLUSIVAS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07315" y="6024290"/>
            <a:ext cx="1047337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Para poder importar tus componentes de forma óptima sin escribir de más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25068" y="3280496"/>
            <a:ext cx="11003541" cy="1226064"/>
          </a:xfrm>
          <a:custGeom>
            <a:avLst/>
            <a:gdLst/>
            <a:ahLst/>
            <a:cxnLst/>
            <a:rect r="r" b="b" t="t" l="l"/>
            <a:pathLst>
              <a:path h="1226064" w="11003541">
                <a:moveTo>
                  <a:pt x="0" y="0"/>
                </a:moveTo>
                <a:lnTo>
                  <a:pt x="11003541" y="0"/>
                </a:lnTo>
                <a:lnTo>
                  <a:pt x="11003541" y="1226064"/>
                </a:lnTo>
                <a:lnTo>
                  <a:pt x="0" y="12260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17166" y="6261059"/>
            <a:ext cx="10419345" cy="1670132"/>
          </a:xfrm>
          <a:custGeom>
            <a:avLst/>
            <a:gdLst/>
            <a:ahLst/>
            <a:cxnLst/>
            <a:rect r="r" b="b" t="t" l="l"/>
            <a:pathLst>
              <a:path h="1670132" w="10419345">
                <a:moveTo>
                  <a:pt x="0" y="0"/>
                </a:moveTo>
                <a:lnTo>
                  <a:pt x="10419345" y="0"/>
                </a:lnTo>
                <a:lnTo>
                  <a:pt x="10419345" y="1670132"/>
                </a:lnTo>
                <a:lnTo>
                  <a:pt x="0" y="16701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9856" y="71985"/>
            <a:ext cx="6249801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26838" y="334396"/>
            <a:ext cx="8132462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Dosis Semi-Bold"/>
              </a:rPr>
              <a:t>ETIQUETAS AUTOCONCLUSIVAS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51372" y="2251034"/>
            <a:ext cx="178525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Antes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51372" y="5235534"/>
            <a:ext cx="178525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Ahora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6281551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75894" y="2022033"/>
            <a:ext cx="13736212" cy="34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Dosis Semi-Bold"/>
              </a:rPr>
              <a:t>IMPORTACIÓN DINÁMICA DE ENRUTADOR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18825" y="5561717"/>
            <a:ext cx="11850350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Nueva función en Angular para obtener información del enrutador sin inyectar ActivatedRoute en el componente.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6302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2240" y="1928817"/>
            <a:ext cx="14963519" cy="34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Dosis Semi-Bold"/>
              </a:rPr>
              <a:t>NGONDESTROY</a:t>
            </a:r>
          </a:p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Dosis Semi-Bold"/>
              </a:rPr>
              <a:t>FLEXIBLE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91550" y="5532433"/>
            <a:ext cx="10504900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Se puede inyectar DestroyRef para poder utilizar este ciclo de vida de forma eficiente para desuscripciones y limpieza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2095" y="1873633"/>
            <a:ext cx="11724083" cy="4090375"/>
          </a:xfrm>
          <a:custGeom>
            <a:avLst/>
            <a:gdLst/>
            <a:ahLst/>
            <a:cxnLst/>
            <a:rect r="r" b="b" t="t" l="l"/>
            <a:pathLst>
              <a:path h="4090375" w="11724083">
                <a:moveTo>
                  <a:pt x="0" y="0"/>
                </a:moveTo>
                <a:lnTo>
                  <a:pt x="11724083" y="0"/>
                </a:lnTo>
                <a:lnTo>
                  <a:pt x="11724083" y="4090375"/>
                </a:lnTo>
                <a:lnTo>
                  <a:pt x="0" y="4090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28948" y="5983058"/>
            <a:ext cx="8387840" cy="3113566"/>
          </a:xfrm>
          <a:custGeom>
            <a:avLst/>
            <a:gdLst/>
            <a:ahLst/>
            <a:cxnLst/>
            <a:rect r="r" b="b" t="t" l="l"/>
            <a:pathLst>
              <a:path h="3113566" w="8387840">
                <a:moveTo>
                  <a:pt x="0" y="0"/>
                </a:moveTo>
                <a:lnTo>
                  <a:pt x="8387839" y="0"/>
                </a:lnTo>
                <a:lnTo>
                  <a:pt x="8387839" y="3113566"/>
                </a:lnTo>
                <a:lnTo>
                  <a:pt x="0" y="31135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9856" y="71985"/>
            <a:ext cx="6683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8948" y="237559"/>
            <a:ext cx="783035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Dosis Semi-Bold"/>
              </a:rPr>
              <a:t>NGONDESTROY FLEXIBLE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66987" y="2251034"/>
            <a:ext cx="178525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Antes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50533" y="5100408"/>
            <a:ext cx="178525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Ahora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582646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7467" y="2360830"/>
            <a:ext cx="8333067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93747" y="5232440"/>
            <a:ext cx="9500505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Una forma nueva de gestionar cambios de estado en aplicaciones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9856" y="71985"/>
            <a:ext cx="6546135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94253" y="173135"/>
            <a:ext cx="3963298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16187" y="1513469"/>
            <a:ext cx="15055626" cy="8316584"/>
            <a:chOff x="0" y="0"/>
            <a:chExt cx="2003349" cy="11066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3349" cy="1106631"/>
            </a:xfrm>
            <a:custGeom>
              <a:avLst/>
              <a:gdLst/>
              <a:ahLst/>
              <a:cxnLst/>
              <a:rect r="r" b="b" t="t" l="l"/>
              <a:pathLst>
                <a:path h="1106631" w="2003349">
                  <a:moveTo>
                    <a:pt x="26225" y="0"/>
                  </a:moveTo>
                  <a:lnTo>
                    <a:pt x="1977124" y="0"/>
                  </a:lnTo>
                  <a:cubicBezTo>
                    <a:pt x="1991608" y="0"/>
                    <a:pt x="2003349" y="11741"/>
                    <a:pt x="2003349" y="26225"/>
                  </a:cubicBezTo>
                  <a:lnTo>
                    <a:pt x="2003349" y="1080406"/>
                  </a:lnTo>
                  <a:cubicBezTo>
                    <a:pt x="2003349" y="1094889"/>
                    <a:pt x="1991608" y="1106631"/>
                    <a:pt x="1977124" y="1106631"/>
                  </a:cubicBezTo>
                  <a:lnTo>
                    <a:pt x="26225" y="1106631"/>
                  </a:lnTo>
                  <a:cubicBezTo>
                    <a:pt x="11741" y="1106631"/>
                    <a:pt x="0" y="1094889"/>
                    <a:pt x="0" y="1080406"/>
                  </a:cubicBezTo>
                  <a:lnTo>
                    <a:pt x="0" y="26225"/>
                  </a:lnTo>
                  <a:cubicBezTo>
                    <a:pt x="0" y="11741"/>
                    <a:pt x="11741" y="0"/>
                    <a:pt x="26225" y="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03349" cy="1125681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12404" y="1904778"/>
            <a:ext cx="391642" cy="39164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063715" y="1904778"/>
            <a:ext cx="391642" cy="39164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719300" y="1904778"/>
            <a:ext cx="391642" cy="39164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16187" y="3218135"/>
            <a:ext cx="9995584" cy="4907252"/>
          </a:xfrm>
          <a:custGeom>
            <a:avLst/>
            <a:gdLst/>
            <a:ahLst/>
            <a:cxnLst/>
            <a:rect r="r" b="b" t="t" l="l"/>
            <a:pathLst>
              <a:path h="4907252" w="9995584">
                <a:moveTo>
                  <a:pt x="0" y="0"/>
                </a:moveTo>
                <a:lnTo>
                  <a:pt x="9995583" y="0"/>
                </a:lnTo>
                <a:lnTo>
                  <a:pt x="9995583" y="4907252"/>
                </a:lnTo>
                <a:lnTo>
                  <a:pt x="0" y="49072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7584444">
            <a:off x="7273994" y="2083378"/>
            <a:ext cx="1200779" cy="2269514"/>
          </a:xfrm>
          <a:custGeom>
            <a:avLst/>
            <a:gdLst/>
            <a:ahLst/>
            <a:cxnLst/>
            <a:rect r="r" b="b" t="t" l="l"/>
            <a:pathLst>
              <a:path h="2269514" w="1200779">
                <a:moveTo>
                  <a:pt x="0" y="0"/>
                </a:moveTo>
                <a:lnTo>
                  <a:pt x="1200779" y="0"/>
                </a:lnTo>
                <a:lnTo>
                  <a:pt x="1200779" y="2269514"/>
                </a:lnTo>
                <a:lnTo>
                  <a:pt x="0" y="2269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7584444">
            <a:off x="7101463" y="3304211"/>
            <a:ext cx="1361198" cy="2572711"/>
          </a:xfrm>
          <a:custGeom>
            <a:avLst/>
            <a:gdLst/>
            <a:ahLst/>
            <a:cxnLst/>
            <a:rect r="r" b="b" t="t" l="l"/>
            <a:pathLst>
              <a:path h="2572711" w="1361198">
                <a:moveTo>
                  <a:pt x="0" y="0"/>
                </a:moveTo>
                <a:lnTo>
                  <a:pt x="1361198" y="0"/>
                </a:lnTo>
                <a:lnTo>
                  <a:pt x="1361198" y="2572711"/>
                </a:lnTo>
                <a:lnTo>
                  <a:pt x="0" y="25727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839590" y="5360688"/>
            <a:ext cx="1518126" cy="428871"/>
          </a:xfrm>
          <a:custGeom>
            <a:avLst/>
            <a:gdLst/>
            <a:ahLst/>
            <a:cxnLst/>
            <a:rect r="r" b="b" t="t" l="l"/>
            <a:pathLst>
              <a:path h="428871" w="1518126">
                <a:moveTo>
                  <a:pt x="0" y="0"/>
                </a:moveTo>
                <a:lnTo>
                  <a:pt x="1518126" y="0"/>
                </a:lnTo>
                <a:lnTo>
                  <a:pt x="1518126" y="428870"/>
                </a:lnTo>
                <a:lnTo>
                  <a:pt x="0" y="4288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144000" y="2605907"/>
            <a:ext cx="5535658" cy="612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8"/>
              </a:lnSpc>
            </a:pPr>
            <a:r>
              <a:rPr lang="en-US" sz="3592">
                <a:solidFill>
                  <a:srgbClr val="FFFFFF"/>
                </a:solidFill>
                <a:latin typeface="Dosis Semi-Bold"/>
              </a:rPr>
              <a:t>asigna el valor iniciar de x en  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15050" y="3759660"/>
            <a:ext cx="6387568" cy="85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6"/>
              </a:lnSpc>
            </a:pPr>
            <a:r>
              <a:rPr lang="en-US" sz="2497">
                <a:solidFill>
                  <a:srgbClr val="FFFFFF"/>
                </a:solidFill>
                <a:latin typeface="Dosis Semi-Bold"/>
              </a:rPr>
              <a:t>z será un valor computado, no se puede reasignar, quedará escuchando siempre el cómputo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57716" y="5035034"/>
            <a:ext cx="5192256" cy="139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7"/>
              </a:lnSpc>
            </a:pPr>
            <a:r>
              <a:rPr lang="en-US" sz="2712">
                <a:solidFill>
                  <a:srgbClr val="FFFFFF"/>
                </a:solidFill>
                <a:latin typeface="Dosis Semi-Bold"/>
              </a:rPr>
              <a:t>las señales se llaman con () paréntesis porque actúan como una función que devuelve el valor de la señal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-7584444">
            <a:off x="3472080" y="5802953"/>
            <a:ext cx="732720" cy="1384866"/>
          </a:xfrm>
          <a:custGeom>
            <a:avLst/>
            <a:gdLst/>
            <a:ahLst/>
            <a:cxnLst/>
            <a:rect r="r" b="b" t="t" l="l"/>
            <a:pathLst>
              <a:path h="1384866" w="732720">
                <a:moveTo>
                  <a:pt x="0" y="0"/>
                </a:moveTo>
                <a:lnTo>
                  <a:pt x="732720" y="0"/>
                </a:lnTo>
                <a:lnTo>
                  <a:pt x="732720" y="1384866"/>
                </a:lnTo>
                <a:lnTo>
                  <a:pt x="0" y="13848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670432" y="6226991"/>
            <a:ext cx="4244618" cy="365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Dosis Semi-Bold"/>
              </a:rPr>
              <a:t>se utiliza set para darle nuevo valor a x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5201447" y="7908325"/>
            <a:ext cx="2672936" cy="755105"/>
          </a:xfrm>
          <a:custGeom>
            <a:avLst/>
            <a:gdLst/>
            <a:ahLst/>
            <a:cxnLst/>
            <a:rect r="r" b="b" t="t" l="l"/>
            <a:pathLst>
              <a:path h="755105" w="2672936">
                <a:moveTo>
                  <a:pt x="0" y="0"/>
                </a:moveTo>
                <a:lnTo>
                  <a:pt x="2672936" y="0"/>
                </a:lnTo>
                <a:lnTo>
                  <a:pt x="2672936" y="755105"/>
                </a:lnTo>
                <a:lnTo>
                  <a:pt x="0" y="7551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8292214" y="7404774"/>
            <a:ext cx="5192256" cy="139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7"/>
              </a:lnSpc>
            </a:pPr>
            <a:r>
              <a:rPr lang="en-US" sz="2712">
                <a:solidFill>
                  <a:srgbClr val="FFFFFF"/>
                </a:solidFill>
                <a:latin typeface="Dosis Semi-Bold"/>
              </a:rPr>
              <a:t>z sigue escuchando los cambios, entonces al llamarla luego del cambio de X, cambia su valor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6302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7467" y="2360830"/>
            <a:ext cx="8333067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93747" y="5232440"/>
            <a:ext cx="9500505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Una forma nueva de gestionar cambios de estado en aplicaciones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9856" y="71985"/>
            <a:ext cx="6514385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94253" y="173135"/>
            <a:ext cx="3963298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73979" y="1513469"/>
            <a:ext cx="15340042" cy="8473692"/>
            <a:chOff x="0" y="0"/>
            <a:chExt cx="2003349" cy="11066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3349" cy="1106631"/>
            </a:xfrm>
            <a:custGeom>
              <a:avLst/>
              <a:gdLst/>
              <a:ahLst/>
              <a:cxnLst/>
              <a:rect r="r" b="b" t="t" l="l"/>
              <a:pathLst>
                <a:path h="1106631" w="2003349">
                  <a:moveTo>
                    <a:pt x="25739" y="0"/>
                  </a:moveTo>
                  <a:lnTo>
                    <a:pt x="1977610" y="0"/>
                  </a:lnTo>
                  <a:cubicBezTo>
                    <a:pt x="1991825" y="0"/>
                    <a:pt x="2003349" y="11524"/>
                    <a:pt x="2003349" y="25739"/>
                  </a:cubicBezTo>
                  <a:lnTo>
                    <a:pt x="2003349" y="1080892"/>
                  </a:lnTo>
                  <a:cubicBezTo>
                    <a:pt x="2003349" y="1087718"/>
                    <a:pt x="2000637" y="1094265"/>
                    <a:pt x="1995810" y="1099092"/>
                  </a:cubicBezTo>
                  <a:cubicBezTo>
                    <a:pt x="1990983" y="1103919"/>
                    <a:pt x="1984436" y="1106631"/>
                    <a:pt x="1977610" y="1106631"/>
                  </a:cubicBezTo>
                  <a:lnTo>
                    <a:pt x="25739" y="1106631"/>
                  </a:lnTo>
                  <a:cubicBezTo>
                    <a:pt x="18913" y="1106631"/>
                    <a:pt x="12366" y="1103919"/>
                    <a:pt x="7539" y="1099092"/>
                  </a:cubicBezTo>
                  <a:cubicBezTo>
                    <a:pt x="2712" y="1094265"/>
                    <a:pt x="0" y="1087718"/>
                    <a:pt x="0" y="1080892"/>
                  </a:cubicBezTo>
                  <a:lnTo>
                    <a:pt x="0" y="25739"/>
                  </a:lnTo>
                  <a:cubicBezTo>
                    <a:pt x="0" y="18913"/>
                    <a:pt x="2712" y="12366"/>
                    <a:pt x="7539" y="7539"/>
                  </a:cubicBezTo>
                  <a:cubicBezTo>
                    <a:pt x="12366" y="2712"/>
                    <a:pt x="18913" y="0"/>
                    <a:pt x="25739" y="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03349" cy="1125681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3979" y="3781875"/>
            <a:ext cx="13477481" cy="3404509"/>
          </a:xfrm>
          <a:custGeom>
            <a:avLst/>
            <a:gdLst/>
            <a:ahLst/>
            <a:cxnLst/>
            <a:rect r="r" b="b" t="t" l="l"/>
            <a:pathLst>
              <a:path h="3404509" w="13477481">
                <a:moveTo>
                  <a:pt x="0" y="0"/>
                </a:moveTo>
                <a:lnTo>
                  <a:pt x="13477481" y="0"/>
                </a:lnTo>
                <a:lnTo>
                  <a:pt x="13477481" y="3404509"/>
                </a:lnTo>
                <a:lnTo>
                  <a:pt x="0" y="34045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285237" y="1912170"/>
            <a:ext cx="399041" cy="39904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48852" y="1912170"/>
            <a:ext cx="399041" cy="39904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16822" y="1912170"/>
            <a:ext cx="399041" cy="39904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7584444">
            <a:off x="7947398" y="2676041"/>
            <a:ext cx="1223463" cy="2312387"/>
          </a:xfrm>
          <a:custGeom>
            <a:avLst/>
            <a:gdLst/>
            <a:ahLst/>
            <a:cxnLst/>
            <a:rect r="r" b="b" t="t" l="l"/>
            <a:pathLst>
              <a:path h="2312387" w="1223463">
                <a:moveTo>
                  <a:pt x="0" y="0"/>
                </a:moveTo>
                <a:lnTo>
                  <a:pt x="1223463" y="0"/>
                </a:lnTo>
                <a:lnTo>
                  <a:pt x="1223463" y="2312388"/>
                </a:lnTo>
                <a:lnTo>
                  <a:pt x="0" y="2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-842015">
            <a:off x="9908811" y="7080127"/>
            <a:ext cx="2723431" cy="769369"/>
          </a:xfrm>
          <a:custGeom>
            <a:avLst/>
            <a:gdLst/>
            <a:ahLst/>
            <a:cxnLst/>
            <a:rect r="r" b="b" t="t" l="l"/>
            <a:pathLst>
              <a:path h="769369" w="2723431">
                <a:moveTo>
                  <a:pt x="2723431" y="0"/>
                </a:moveTo>
                <a:lnTo>
                  <a:pt x="0" y="0"/>
                </a:lnTo>
                <a:lnTo>
                  <a:pt x="0" y="769369"/>
                </a:lnTo>
                <a:lnTo>
                  <a:pt x="2723431" y="769369"/>
                </a:lnTo>
                <a:lnTo>
                  <a:pt x="272343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607044">
            <a:off x="6886796" y="2244455"/>
            <a:ext cx="657872" cy="5243907"/>
          </a:xfrm>
          <a:custGeom>
            <a:avLst/>
            <a:gdLst/>
            <a:ahLst/>
            <a:cxnLst/>
            <a:rect r="r" b="b" t="t" l="l"/>
            <a:pathLst>
              <a:path h="5243907" w="657872">
                <a:moveTo>
                  <a:pt x="0" y="0"/>
                </a:moveTo>
                <a:lnTo>
                  <a:pt x="657872" y="0"/>
                </a:lnTo>
                <a:lnTo>
                  <a:pt x="657872" y="5243907"/>
                </a:lnTo>
                <a:lnTo>
                  <a:pt x="0" y="5243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908811" y="3209881"/>
            <a:ext cx="5007622" cy="62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3"/>
              </a:lnSpc>
            </a:pPr>
            <a:r>
              <a:rPr lang="en-US" sz="3659">
                <a:solidFill>
                  <a:srgbClr val="FFFFFF"/>
                </a:solidFill>
                <a:latin typeface="Dosis Semi-Bold"/>
              </a:rPr>
              <a:t> acá se setea el tipo de dato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66228" y="4262081"/>
            <a:ext cx="6668789" cy="1090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154">
                <a:solidFill>
                  <a:srgbClr val="FFFFFF"/>
                </a:solidFill>
                <a:latin typeface="Dosis Semi-Bold"/>
              </a:rPr>
              <a:t>update se usa para modificar el valor de una señal desde el valor anterior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62388" y="7289017"/>
            <a:ext cx="5290343" cy="93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9"/>
              </a:lnSpc>
            </a:pPr>
            <a:r>
              <a:rPr lang="en-US" sz="2764">
                <a:solidFill>
                  <a:srgbClr val="FFFFFF"/>
                </a:solidFill>
                <a:latin typeface="Dosis Semi-Bold"/>
              </a:rPr>
              <a:t>toma el valor nuevo y se llama a ese valor con los paréntesis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9856" y="71985"/>
            <a:ext cx="613839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94253" y="173135"/>
            <a:ext cx="3963298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46744" y="1597474"/>
            <a:ext cx="14594512" cy="8061869"/>
            <a:chOff x="0" y="0"/>
            <a:chExt cx="2003349" cy="11066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3349" cy="1106631"/>
            </a:xfrm>
            <a:custGeom>
              <a:avLst/>
              <a:gdLst/>
              <a:ahLst/>
              <a:cxnLst/>
              <a:rect r="r" b="b" t="t" l="l"/>
              <a:pathLst>
                <a:path h="1106631" w="2003349">
                  <a:moveTo>
                    <a:pt x="27054" y="0"/>
                  </a:moveTo>
                  <a:lnTo>
                    <a:pt x="1976295" y="0"/>
                  </a:lnTo>
                  <a:cubicBezTo>
                    <a:pt x="1991237" y="0"/>
                    <a:pt x="2003349" y="12112"/>
                    <a:pt x="2003349" y="27054"/>
                  </a:cubicBezTo>
                  <a:lnTo>
                    <a:pt x="2003349" y="1079577"/>
                  </a:lnTo>
                  <a:cubicBezTo>
                    <a:pt x="2003349" y="1094518"/>
                    <a:pt x="1991237" y="1106631"/>
                    <a:pt x="1976295" y="1106631"/>
                  </a:cubicBezTo>
                  <a:lnTo>
                    <a:pt x="27054" y="1106631"/>
                  </a:lnTo>
                  <a:cubicBezTo>
                    <a:pt x="12112" y="1106631"/>
                    <a:pt x="0" y="1094518"/>
                    <a:pt x="0" y="1079577"/>
                  </a:cubicBezTo>
                  <a:lnTo>
                    <a:pt x="0" y="27054"/>
                  </a:lnTo>
                  <a:cubicBezTo>
                    <a:pt x="0" y="12112"/>
                    <a:pt x="12112" y="0"/>
                    <a:pt x="27054" y="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03349" cy="1125681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46744" y="3724143"/>
            <a:ext cx="14594512" cy="3992221"/>
          </a:xfrm>
          <a:custGeom>
            <a:avLst/>
            <a:gdLst/>
            <a:ahLst/>
            <a:cxnLst/>
            <a:rect r="r" b="b" t="t" l="l"/>
            <a:pathLst>
              <a:path h="3992221" w="14594512">
                <a:moveTo>
                  <a:pt x="0" y="0"/>
                </a:moveTo>
                <a:lnTo>
                  <a:pt x="14594512" y="0"/>
                </a:lnTo>
                <a:lnTo>
                  <a:pt x="14594512" y="3992221"/>
                </a:lnTo>
                <a:lnTo>
                  <a:pt x="0" y="39922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618575" y="1976798"/>
            <a:ext cx="379647" cy="37964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249938" y="1976798"/>
            <a:ext cx="379647" cy="37964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885444" y="1976798"/>
            <a:ext cx="379647" cy="37964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7584444">
            <a:off x="7950401" y="2440074"/>
            <a:ext cx="1164002" cy="2200005"/>
          </a:xfrm>
          <a:custGeom>
            <a:avLst/>
            <a:gdLst/>
            <a:ahLst/>
            <a:cxnLst/>
            <a:rect r="r" b="b" t="t" l="l"/>
            <a:pathLst>
              <a:path h="2200005" w="1164002">
                <a:moveTo>
                  <a:pt x="0" y="0"/>
                </a:moveTo>
                <a:lnTo>
                  <a:pt x="1164003" y="0"/>
                </a:lnTo>
                <a:lnTo>
                  <a:pt x="1164003" y="2200005"/>
                </a:lnTo>
                <a:lnTo>
                  <a:pt x="0" y="22000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620830">
            <a:off x="6461612" y="2545037"/>
            <a:ext cx="625899" cy="4989052"/>
          </a:xfrm>
          <a:custGeom>
            <a:avLst/>
            <a:gdLst/>
            <a:ahLst/>
            <a:cxnLst/>
            <a:rect r="r" b="b" t="t" l="l"/>
            <a:pathLst>
              <a:path h="4989052" w="625899">
                <a:moveTo>
                  <a:pt x="0" y="0"/>
                </a:moveTo>
                <a:lnTo>
                  <a:pt x="625899" y="0"/>
                </a:lnTo>
                <a:lnTo>
                  <a:pt x="625899" y="4989052"/>
                </a:lnTo>
                <a:lnTo>
                  <a:pt x="0" y="49890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943763" y="3011755"/>
            <a:ext cx="6107614" cy="586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3482">
                <a:solidFill>
                  <a:srgbClr val="FFFFFF"/>
                </a:solidFill>
                <a:latin typeface="Dosis Semi-Bold"/>
              </a:rPr>
              <a:t>un array de objetos (con un objeto)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13793" y="4519503"/>
            <a:ext cx="6723488" cy="973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sz="2851">
                <a:solidFill>
                  <a:srgbClr val="FFFFFF"/>
                </a:solidFill>
                <a:latin typeface="Dosis Semi-Bold"/>
              </a:rPr>
              <a:t>mutate se usa para modificar sólo un valor puntual (o varios) del interior de una señal</a:t>
            </a:r>
          </a:p>
        </p:txBody>
      </p:sp>
      <p:sp>
        <p:nvSpPr>
          <p:cNvPr name="Freeform 24" id="24"/>
          <p:cNvSpPr/>
          <p:nvPr/>
        </p:nvSpPr>
        <p:spPr>
          <a:xfrm flipH="true" flipV="false" rot="-2966603">
            <a:off x="8300412" y="5458957"/>
            <a:ext cx="1164002" cy="2200005"/>
          </a:xfrm>
          <a:custGeom>
            <a:avLst/>
            <a:gdLst/>
            <a:ahLst/>
            <a:cxnLst/>
            <a:rect r="r" b="b" t="t" l="l"/>
            <a:pathLst>
              <a:path h="2200005" w="1164002">
                <a:moveTo>
                  <a:pt x="1164003" y="0"/>
                </a:moveTo>
                <a:lnTo>
                  <a:pt x="0" y="0"/>
                </a:lnTo>
                <a:lnTo>
                  <a:pt x="0" y="2200005"/>
                </a:lnTo>
                <a:lnTo>
                  <a:pt x="1164003" y="2200005"/>
                </a:lnTo>
                <a:lnTo>
                  <a:pt x="116400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096572" y="6221619"/>
            <a:ext cx="6193266" cy="113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7"/>
              </a:lnSpc>
            </a:pPr>
            <a:r>
              <a:rPr lang="en-US" sz="3312">
                <a:solidFill>
                  <a:srgbClr val="FFFFFF"/>
                </a:solidFill>
                <a:latin typeface="Dosis Semi-Bold"/>
              </a:rPr>
              <a:t>solo se modifica el valor de la clave tecnología en la posicion 0 del array</a:t>
            </a:r>
          </a:p>
        </p:txBody>
      </p:sp>
      <p:sp>
        <p:nvSpPr>
          <p:cNvPr name="Freeform 26" id="26"/>
          <p:cNvSpPr/>
          <p:nvPr/>
        </p:nvSpPr>
        <p:spPr>
          <a:xfrm flipH="true" flipV="false" rot="-2966603">
            <a:off x="6387172" y="6997690"/>
            <a:ext cx="1107353" cy="2092936"/>
          </a:xfrm>
          <a:custGeom>
            <a:avLst/>
            <a:gdLst/>
            <a:ahLst/>
            <a:cxnLst/>
            <a:rect r="r" b="b" t="t" l="l"/>
            <a:pathLst>
              <a:path h="2092936" w="1107353">
                <a:moveTo>
                  <a:pt x="1107354" y="0"/>
                </a:moveTo>
                <a:lnTo>
                  <a:pt x="0" y="0"/>
                </a:lnTo>
                <a:lnTo>
                  <a:pt x="0" y="2092935"/>
                </a:lnTo>
                <a:lnTo>
                  <a:pt x="1107354" y="2092935"/>
                </a:lnTo>
                <a:lnTo>
                  <a:pt x="110735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095918" y="7783589"/>
            <a:ext cx="7011499" cy="1077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2"/>
              </a:lnSpc>
            </a:pPr>
            <a:r>
              <a:rPr lang="en-US" sz="3151">
                <a:solidFill>
                  <a:srgbClr val="FFFFFF"/>
                </a:solidFill>
                <a:latin typeface="Dosis Semi-Bold"/>
              </a:rPr>
              <a:t>los paréntesis van ANTES que los corchetes porque la señal de vuelve el array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9856" y="71985"/>
            <a:ext cx="6249801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94253" y="173135"/>
            <a:ext cx="3963298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28209" y="1393732"/>
            <a:ext cx="15231581" cy="8413780"/>
            <a:chOff x="0" y="0"/>
            <a:chExt cx="2003349" cy="11066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3349" cy="1106631"/>
            </a:xfrm>
            <a:custGeom>
              <a:avLst/>
              <a:gdLst/>
              <a:ahLst/>
              <a:cxnLst/>
              <a:rect r="r" b="b" t="t" l="l"/>
              <a:pathLst>
                <a:path h="1106631" w="2003349">
                  <a:moveTo>
                    <a:pt x="25922" y="0"/>
                  </a:moveTo>
                  <a:lnTo>
                    <a:pt x="1977427" y="0"/>
                  </a:lnTo>
                  <a:cubicBezTo>
                    <a:pt x="1991743" y="0"/>
                    <a:pt x="2003349" y="11606"/>
                    <a:pt x="2003349" y="25922"/>
                  </a:cubicBezTo>
                  <a:lnTo>
                    <a:pt x="2003349" y="1080708"/>
                  </a:lnTo>
                  <a:cubicBezTo>
                    <a:pt x="2003349" y="1095025"/>
                    <a:pt x="1991743" y="1106631"/>
                    <a:pt x="1977427" y="1106631"/>
                  </a:cubicBezTo>
                  <a:lnTo>
                    <a:pt x="25922" y="1106631"/>
                  </a:lnTo>
                  <a:cubicBezTo>
                    <a:pt x="19047" y="1106631"/>
                    <a:pt x="12454" y="1103900"/>
                    <a:pt x="7592" y="1099038"/>
                  </a:cubicBezTo>
                  <a:cubicBezTo>
                    <a:pt x="2731" y="1094177"/>
                    <a:pt x="0" y="1087584"/>
                    <a:pt x="0" y="1080708"/>
                  </a:cubicBezTo>
                  <a:lnTo>
                    <a:pt x="0" y="25922"/>
                  </a:lnTo>
                  <a:cubicBezTo>
                    <a:pt x="0" y="11606"/>
                    <a:pt x="11606" y="0"/>
                    <a:pt x="25922" y="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03349" cy="1125681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8209" y="3123300"/>
            <a:ext cx="13459580" cy="4481134"/>
          </a:xfrm>
          <a:custGeom>
            <a:avLst/>
            <a:gdLst/>
            <a:ahLst/>
            <a:cxnLst/>
            <a:rect r="r" b="b" t="t" l="l"/>
            <a:pathLst>
              <a:path h="4481134" w="13459580">
                <a:moveTo>
                  <a:pt x="0" y="0"/>
                </a:moveTo>
                <a:lnTo>
                  <a:pt x="13459580" y="0"/>
                </a:lnTo>
                <a:lnTo>
                  <a:pt x="13459580" y="4481134"/>
                </a:lnTo>
                <a:lnTo>
                  <a:pt x="0" y="44811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333732" y="1789614"/>
            <a:ext cx="396219" cy="3962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92655" y="1789614"/>
            <a:ext cx="396219" cy="3962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55901" y="1789614"/>
            <a:ext cx="396219" cy="39621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7584444">
            <a:off x="7898299" y="2273113"/>
            <a:ext cx="1214813" cy="2296038"/>
          </a:xfrm>
          <a:custGeom>
            <a:avLst/>
            <a:gdLst/>
            <a:ahLst/>
            <a:cxnLst/>
            <a:rect r="r" b="b" t="t" l="l"/>
            <a:pathLst>
              <a:path h="2296038" w="1214813">
                <a:moveTo>
                  <a:pt x="0" y="0"/>
                </a:moveTo>
                <a:lnTo>
                  <a:pt x="1214813" y="0"/>
                </a:lnTo>
                <a:lnTo>
                  <a:pt x="1214813" y="2296038"/>
                </a:lnTo>
                <a:lnTo>
                  <a:pt x="0" y="2296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620830">
            <a:off x="6344522" y="2382658"/>
            <a:ext cx="653221" cy="5206831"/>
          </a:xfrm>
          <a:custGeom>
            <a:avLst/>
            <a:gdLst/>
            <a:ahLst/>
            <a:cxnLst/>
            <a:rect r="r" b="b" t="t" l="l"/>
            <a:pathLst>
              <a:path h="5206831" w="653221">
                <a:moveTo>
                  <a:pt x="0" y="0"/>
                </a:moveTo>
                <a:lnTo>
                  <a:pt x="653221" y="0"/>
                </a:lnTo>
                <a:lnTo>
                  <a:pt x="653221" y="5206830"/>
                </a:lnTo>
                <a:lnTo>
                  <a:pt x="0" y="52068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790160" y="2812165"/>
            <a:ext cx="4074855" cy="608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7"/>
              </a:lnSpc>
            </a:pPr>
            <a:r>
              <a:rPr lang="en-US" sz="3634">
                <a:solidFill>
                  <a:srgbClr val="FFFFFF"/>
                </a:solidFill>
                <a:latin typeface="Dosis Semi-Bold"/>
              </a:rPr>
              <a:t>se inicia contador en 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90144" y="4066543"/>
            <a:ext cx="7016977" cy="153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5"/>
              </a:lnSpc>
            </a:pPr>
            <a:r>
              <a:rPr lang="en-US" sz="2975">
                <a:solidFill>
                  <a:srgbClr val="FFFFFF"/>
                </a:solidFill>
                <a:latin typeface="Dosis Semi-Bold"/>
              </a:rPr>
              <a:t>Se usa effect para escuchar cualquier cambio que se haga sobre los signals que estén dentro</a:t>
            </a:r>
          </a:p>
          <a:p>
            <a:pPr algn="ctr">
              <a:lnSpc>
                <a:spcPts val="4165"/>
              </a:lnSpc>
            </a:pPr>
            <a:r>
              <a:rPr lang="en-US" sz="2975">
                <a:solidFill>
                  <a:srgbClr val="FFFFFF"/>
                </a:solidFill>
                <a:latin typeface="Dosis Semi-Bold"/>
              </a:rPr>
              <a:t>y ejecutar acciones inmediatas al cambio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29951" y="6960080"/>
            <a:ext cx="7804421" cy="171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4"/>
              </a:lnSpc>
            </a:pPr>
            <a:r>
              <a:rPr lang="en-US" sz="3289">
                <a:solidFill>
                  <a:srgbClr val="FFFFFF"/>
                </a:solidFill>
                <a:latin typeface="Dosis Semi-Bold"/>
              </a:rPr>
              <a:t>como contador está dentro de este effect lo va a estar escuchando y cada vez que contador cambie se ejecutará nuevamente effect</a:t>
            </a:r>
          </a:p>
        </p:txBody>
      </p:sp>
      <p:sp>
        <p:nvSpPr>
          <p:cNvPr name="Freeform 25" id="25"/>
          <p:cNvSpPr/>
          <p:nvPr/>
        </p:nvSpPr>
        <p:spPr>
          <a:xfrm flipH="true" flipV="true" rot="-8730921">
            <a:off x="11249742" y="5944133"/>
            <a:ext cx="1155691" cy="2184295"/>
          </a:xfrm>
          <a:custGeom>
            <a:avLst/>
            <a:gdLst/>
            <a:ahLst/>
            <a:cxnLst/>
            <a:rect r="r" b="b" t="t" l="l"/>
            <a:pathLst>
              <a:path h="2184295" w="1155691">
                <a:moveTo>
                  <a:pt x="1155691" y="2184295"/>
                </a:moveTo>
                <a:lnTo>
                  <a:pt x="0" y="2184295"/>
                </a:lnTo>
                <a:lnTo>
                  <a:pt x="0" y="0"/>
                </a:lnTo>
                <a:lnTo>
                  <a:pt x="1155691" y="0"/>
                </a:lnTo>
                <a:lnTo>
                  <a:pt x="1155691" y="2184295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138153" y="8398924"/>
            <a:ext cx="6165091" cy="608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7"/>
              </a:lnSpc>
            </a:pPr>
            <a:r>
              <a:rPr lang="en-US" sz="3634">
                <a:solidFill>
                  <a:srgbClr val="FFFFFF"/>
                </a:solidFill>
                <a:latin typeface="Dosis Semi-Bold"/>
              </a:rPr>
              <a:t>En este caso hará un console.log()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9856" y="71985"/>
            <a:ext cx="6355635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94253" y="173135"/>
            <a:ext cx="3963298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31979" y="1393732"/>
            <a:ext cx="14861728" cy="8209476"/>
            <a:chOff x="0" y="0"/>
            <a:chExt cx="2003349" cy="11066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3349" cy="1106631"/>
            </a:xfrm>
            <a:custGeom>
              <a:avLst/>
              <a:gdLst/>
              <a:ahLst/>
              <a:cxnLst/>
              <a:rect r="r" b="b" t="t" l="l"/>
              <a:pathLst>
                <a:path h="1106631" w="2003349">
                  <a:moveTo>
                    <a:pt x="26567" y="0"/>
                  </a:moveTo>
                  <a:lnTo>
                    <a:pt x="1976782" y="0"/>
                  </a:lnTo>
                  <a:cubicBezTo>
                    <a:pt x="1991454" y="0"/>
                    <a:pt x="2003349" y="11895"/>
                    <a:pt x="2003349" y="26567"/>
                  </a:cubicBezTo>
                  <a:lnTo>
                    <a:pt x="2003349" y="1080063"/>
                  </a:lnTo>
                  <a:cubicBezTo>
                    <a:pt x="2003349" y="1087110"/>
                    <a:pt x="2000550" y="1093867"/>
                    <a:pt x="1995568" y="1098849"/>
                  </a:cubicBezTo>
                  <a:cubicBezTo>
                    <a:pt x="1990585" y="1103832"/>
                    <a:pt x="1983828" y="1106631"/>
                    <a:pt x="1976782" y="1106631"/>
                  </a:cubicBezTo>
                  <a:lnTo>
                    <a:pt x="26567" y="1106631"/>
                  </a:lnTo>
                  <a:cubicBezTo>
                    <a:pt x="19521" y="1106631"/>
                    <a:pt x="12764" y="1103832"/>
                    <a:pt x="7781" y="1098849"/>
                  </a:cubicBezTo>
                  <a:cubicBezTo>
                    <a:pt x="2799" y="1093867"/>
                    <a:pt x="0" y="1087110"/>
                    <a:pt x="0" y="1080063"/>
                  </a:cubicBezTo>
                  <a:lnTo>
                    <a:pt x="0" y="26567"/>
                  </a:lnTo>
                  <a:cubicBezTo>
                    <a:pt x="0" y="19521"/>
                    <a:pt x="2799" y="12764"/>
                    <a:pt x="7781" y="7781"/>
                  </a:cubicBezTo>
                  <a:cubicBezTo>
                    <a:pt x="12764" y="2799"/>
                    <a:pt x="19521" y="0"/>
                    <a:pt x="26567" y="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03349" cy="1125681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94293" y="2416019"/>
            <a:ext cx="13547852" cy="6571305"/>
          </a:xfrm>
          <a:custGeom>
            <a:avLst/>
            <a:gdLst/>
            <a:ahLst/>
            <a:cxnLst/>
            <a:rect r="r" b="b" t="t" l="l"/>
            <a:pathLst>
              <a:path h="6571305" w="13547852">
                <a:moveTo>
                  <a:pt x="0" y="0"/>
                </a:moveTo>
                <a:lnTo>
                  <a:pt x="13547852" y="0"/>
                </a:lnTo>
                <a:lnTo>
                  <a:pt x="13547852" y="6571304"/>
                </a:lnTo>
                <a:lnTo>
                  <a:pt x="0" y="6571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7512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517941" y="1780001"/>
            <a:ext cx="386598" cy="38659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160864" y="1780001"/>
            <a:ext cx="386598" cy="38659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808006" y="1780001"/>
            <a:ext cx="386598" cy="38659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7584444">
            <a:off x="6119340" y="2636890"/>
            <a:ext cx="1185315" cy="2240285"/>
          </a:xfrm>
          <a:custGeom>
            <a:avLst/>
            <a:gdLst/>
            <a:ahLst/>
            <a:cxnLst/>
            <a:rect r="r" b="b" t="t" l="l"/>
            <a:pathLst>
              <a:path h="2240285" w="1185315">
                <a:moveTo>
                  <a:pt x="0" y="0"/>
                </a:moveTo>
                <a:lnTo>
                  <a:pt x="1185314" y="0"/>
                </a:lnTo>
                <a:lnTo>
                  <a:pt x="1185314" y="2240286"/>
                </a:lnTo>
                <a:lnTo>
                  <a:pt x="0" y="22402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140132" y="3244103"/>
            <a:ext cx="5565316" cy="1214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4"/>
              </a:lnSpc>
            </a:pPr>
            <a:r>
              <a:rPr lang="en-US" sz="3545">
                <a:solidFill>
                  <a:srgbClr val="FFFFFF"/>
                </a:solidFill>
                <a:latin typeface="Dosis Semi-Bold"/>
              </a:rPr>
              <a:t>funcion de limpieza se manda por parámetro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68219" y="7215094"/>
            <a:ext cx="6846591" cy="201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Dosis Semi-Bold"/>
              </a:rPr>
              <a:t>Los efectos pueden iniciar operaciones de larga duración, que deben cancelarse si el efecto se destruye o vuelve a ejecutarse antes de que finalice la primera operación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-3060192">
            <a:off x="5932255" y="7317584"/>
            <a:ext cx="1185315" cy="2240285"/>
          </a:xfrm>
          <a:custGeom>
            <a:avLst/>
            <a:gdLst/>
            <a:ahLst/>
            <a:cxnLst/>
            <a:rect r="r" b="b" t="t" l="l"/>
            <a:pathLst>
              <a:path h="2240285" w="1185315">
                <a:moveTo>
                  <a:pt x="1185314" y="0"/>
                </a:moveTo>
                <a:lnTo>
                  <a:pt x="0" y="0"/>
                </a:lnTo>
                <a:lnTo>
                  <a:pt x="0" y="2240285"/>
                </a:lnTo>
                <a:lnTo>
                  <a:pt x="1185314" y="2240285"/>
                </a:lnTo>
                <a:lnTo>
                  <a:pt x="118531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638499"/>
            <a:ext cx="8494551" cy="5372803"/>
          </a:xfrm>
          <a:custGeom>
            <a:avLst/>
            <a:gdLst/>
            <a:ahLst/>
            <a:cxnLst/>
            <a:rect r="r" b="b" t="t" l="l"/>
            <a:pathLst>
              <a:path h="5372803" w="8494551">
                <a:moveTo>
                  <a:pt x="0" y="0"/>
                </a:moveTo>
                <a:lnTo>
                  <a:pt x="8494551" y="0"/>
                </a:lnTo>
                <a:lnTo>
                  <a:pt x="8494551" y="5372803"/>
                </a:lnTo>
                <a:lnTo>
                  <a:pt x="0" y="53728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54700" y="2638499"/>
            <a:ext cx="7071557" cy="5372803"/>
          </a:xfrm>
          <a:custGeom>
            <a:avLst/>
            <a:gdLst/>
            <a:ahLst/>
            <a:cxnLst/>
            <a:rect r="r" b="b" t="t" l="l"/>
            <a:pathLst>
              <a:path h="5372803" w="7071557">
                <a:moveTo>
                  <a:pt x="0" y="0"/>
                </a:moveTo>
                <a:lnTo>
                  <a:pt x="7071557" y="0"/>
                </a:lnTo>
                <a:lnTo>
                  <a:pt x="7071557" y="5372803"/>
                </a:lnTo>
                <a:lnTo>
                  <a:pt x="0" y="53728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9856" y="71985"/>
            <a:ext cx="639796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94253" y="173135"/>
            <a:ext cx="3963298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59518" y="1260382"/>
            <a:ext cx="6968965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Variables Simples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59778" y="8102307"/>
            <a:ext cx="8126945" cy="929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</a:pPr>
            <a:r>
              <a:rPr lang="en-US" sz="5410">
                <a:solidFill>
                  <a:srgbClr val="FFFFFF"/>
                </a:solidFill>
                <a:latin typeface="Dosis Semi-Bold"/>
              </a:rPr>
              <a:t>No cambiará concatenación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50298" y="2633379"/>
            <a:ext cx="10587404" cy="2151649"/>
          </a:xfrm>
          <a:custGeom>
            <a:avLst/>
            <a:gdLst/>
            <a:ahLst/>
            <a:cxnLst/>
            <a:rect r="r" b="b" t="t" l="l"/>
            <a:pathLst>
              <a:path h="2151649" w="10587404">
                <a:moveTo>
                  <a:pt x="0" y="0"/>
                </a:moveTo>
                <a:lnTo>
                  <a:pt x="10587404" y="0"/>
                </a:lnTo>
                <a:lnTo>
                  <a:pt x="10587404" y="2151649"/>
                </a:lnTo>
                <a:lnTo>
                  <a:pt x="0" y="2151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320" t="-30623" r="-2722" b="-191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53013" y="4941998"/>
            <a:ext cx="8381974" cy="4385053"/>
          </a:xfrm>
          <a:custGeom>
            <a:avLst/>
            <a:gdLst/>
            <a:ahLst/>
            <a:cxnLst/>
            <a:rect r="r" b="b" t="t" l="l"/>
            <a:pathLst>
              <a:path h="4385053" w="8381974">
                <a:moveTo>
                  <a:pt x="0" y="0"/>
                </a:moveTo>
                <a:lnTo>
                  <a:pt x="8381974" y="0"/>
                </a:lnTo>
                <a:lnTo>
                  <a:pt x="8381974" y="4385053"/>
                </a:lnTo>
                <a:lnTo>
                  <a:pt x="0" y="4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9856" y="71985"/>
            <a:ext cx="709646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94253" y="173135"/>
            <a:ext cx="3963298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59518" y="1260382"/>
            <a:ext cx="6968965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Observables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6916551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94253" y="173135"/>
            <a:ext cx="3963298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53434" y="2339882"/>
            <a:ext cx="6968965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Observables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593108" y="1393732"/>
            <a:ext cx="4611079" cy="7540994"/>
          </a:xfrm>
          <a:custGeom>
            <a:avLst/>
            <a:gdLst/>
            <a:ahLst/>
            <a:cxnLst/>
            <a:rect r="r" b="b" t="t" l="l"/>
            <a:pathLst>
              <a:path h="7540994" w="4611079">
                <a:moveTo>
                  <a:pt x="0" y="0"/>
                </a:moveTo>
                <a:lnTo>
                  <a:pt x="4611079" y="0"/>
                </a:lnTo>
                <a:lnTo>
                  <a:pt x="4611079" y="7540994"/>
                </a:lnTo>
                <a:lnTo>
                  <a:pt x="0" y="75409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71068" y="7041053"/>
            <a:ext cx="4749532" cy="1300184"/>
          </a:xfrm>
          <a:custGeom>
            <a:avLst/>
            <a:gdLst/>
            <a:ahLst/>
            <a:cxnLst/>
            <a:rect r="r" b="b" t="t" l="l"/>
            <a:pathLst>
              <a:path h="1300184" w="4749532">
                <a:moveTo>
                  <a:pt x="0" y="0"/>
                </a:moveTo>
                <a:lnTo>
                  <a:pt x="4749532" y="0"/>
                </a:lnTo>
                <a:lnTo>
                  <a:pt x="4749532" y="1300184"/>
                </a:lnTo>
                <a:lnTo>
                  <a:pt x="0" y="13001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4928" y="5010150"/>
            <a:ext cx="6968965" cy="502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Antes necesitabas todo este código para que funcione reactivamente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87529" y="2768803"/>
            <a:ext cx="8512943" cy="1713468"/>
          </a:xfrm>
          <a:custGeom>
            <a:avLst/>
            <a:gdLst/>
            <a:ahLst/>
            <a:cxnLst/>
            <a:rect r="r" b="b" t="t" l="l"/>
            <a:pathLst>
              <a:path h="1713468" w="8512943">
                <a:moveTo>
                  <a:pt x="0" y="0"/>
                </a:moveTo>
                <a:lnTo>
                  <a:pt x="8512942" y="0"/>
                </a:lnTo>
                <a:lnTo>
                  <a:pt x="8512942" y="1713468"/>
                </a:lnTo>
                <a:lnTo>
                  <a:pt x="0" y="1713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7507" y="4577521"/>
            <a:ext cx="9132986" cy="5165456"/>
          </a:xfrm>
          <a:custGeom>
            <a:avLst/>
            <a:gdLst/>
            <a:ahLst/>
            <a:cxnLst/>
            <a:rect r="r" b="b" t="t" l="l"/>
            <a:pathLst>
              <a:path h="5165456" w="9132986">
                <a:moveTo>
                  <a:pt x="0" y="0"/>
                </a:moveTo>
                <a:lnTo>
                  <a:pt x="9132986" y="0"/>
                </a:lnTo>
                <a:lnTo>
                  <a:pt x="9132986" y="5165456"/>
                </a:lnTo>
                <a:lnTo>
                  <a:pt x="0" y="5165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9856" y="71985"/>
            <a:ext cx="64932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94253" y="173135"/>
            <a:ext cx="3963298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19643" y="1355632"/>
            <a:ext cx="10048715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Ahora mismo ejemplo...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3486" y="2416633"/>
            <a:ext cx="11301029" cy="7327376"/>
          </a:xfrm>
          <a:custGeom>
            <a:avLst/>
            <a:gdLst/>
            <a:ahLst/>
            <a:cxnLst/>
            <a:rect r="r" b="b" t="t" l="l"/>
            <a:pathLst>
              <a:path h="7327376" w="11301029">
                <a:moveTo>
                  <a:pt x="0" y="0"/>
                </a:moveTo>
                <a:lnTo>
                  <a:pt x="11301028" y="0"/>
                </a:lnTo>
                <a:lnTo>
                  <a:pt x="11301028" y="7327376"/>
                </a:lnTo>
                <a:lnTo>
                  <a:pt x="0" y="7327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9856" y="71985"/>
            <a:ext cx="658846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94253" y="173135"/>
            <a:ext cx="3963298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23035" y="1260382"/>
            <a:ext cx="10048715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...pero con Signals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6662551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7467" y="1478632"/>
            <a:ext cx="8333067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FFFFFF"/>
                </a:solidFill>
                <a:latin typeface="Dosis Semi-Bold"/>
              </a:rPr>
              <a:t>¡GRACIAS!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11485" y="4240057"/>
            <a:ext cx="9597259" cy="794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5"/>
              </a:lnSpc>
              <a:spcBef>
                <a:spcPct val="0"/>
              </a:spcBef>
            </a:pPr>
            <a:r>
              <a:rPr lang="en-US" sz="4704">
                <a:solidFill>
                  <a:srgbClr val="FFFFFF"/>
                </a:solidFill>
                <a:latin typeface="Montserrat Semi-Bold"/>
              </a:rPr>
              <a:t>Seguime en mis redes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11485" y="5160389"/>
            <a:ext cx="9597259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DE59"/>
                </a:solidFill>
                <a:latin typeface="Montserrat Semi-Bold"/>
              </a:rPr>
              <a:t>@sergiecode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45371" y="7144318"/>
            <a:ext cx="9597259" cy="794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5"/>
              </a:lnSpc>
              <a:spcBef>
                <a:spcPct val="0"/>
              </a:spcBef>
            </a:pPr>
            <a:r>
              <a:rPr lang="en-US" sz="4704">
                <a:solidFill>
                  <a:srgbClr val="FFDE59"/>
                </a:solidFill>
                <a:latin typeface="Montserrat Semi-Bold"/>
              </a:rPr>
              <a:t>Cursos gratis de programación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11485" y="6241483"/>
            <a:ext cx="10265030" cy="794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5"/>
              </a:lnSpc>
              <a:spcBef>
                <a:spcPct val="0"/>
              </a:spcBef>
            </a:pPr>
            <a:r>
              <a:rPr lang="en-US" sz="4704">
                <a:solidFill>
                  <a:srgbClr val="FFFFFF"/>
                </a:solidFill>
                <a:latin typeface="Montserrat Semi-Bold"/>
              </a:rPr>
              <a:t>www.youtube.com/@sergiecode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6641385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23682" y="2330896"/>
            <a:ext cx="9440637" cy="2538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20"/>
              </a:lnSpc>
            </a:pPr>
            <a:r>
              <a:rPr lang="en-US" sz="14800">
                <a:solidFill>
                  <a:srgbClr val="FFFFFF"/>
                </a:solidFill>
                <a:latin typeface="Dosis Semi-Bold"/>
              </a:rPr>
              <a:t>HYDRATION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93747" y="5232440"/>
            <a:ext cx="9500505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Mejoras en el renderizado del lado del servidor, para un rendimiento óptimo en el navegador del usuario final.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6429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7467" y="2201639"/>
            <a:ext cx="8333067" cy="34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Dosis Semi-Bold"/>
              </a:rPr>
              <a:t>STANDALONE COMPONENTS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93747" y="5876008"/>
            <a:ext cx="9500505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Simplificación entre la relación entre Componentes y Módulos en Angular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3659" y="3583235"/>
            <a:ext cx="17600681" cy="3483331"/>
          </a:xfrm>
          <a:custGeom>
            <a:avLst/>
            <a:gdLst/>
            <a:ahLst/>
            <a:cxnLst/>
            <a:rect r="r" b="b" t="t" l="l"/>
            <a:pathLst>
              <a:path h="3483331" w="17600681">
                <a:moveTo>
                  <a:pt x="0" y="0"/>
                </a:moveTo>
                <a:lnTo>
                  <a:pt x="17600682" y="0"/>
                </a:lnTo>
                <a:lnTo>
                  <a:pt x="17600682" y="3483331"/>
                </a:lnTo>
                <a:lnTo>
                  <a:pt x="0" y="34833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9856" y="71985"/>
            <a:ext cx="5339635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82767" y="334396"/>
            <a:ext cx="7976533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Dosis Semi-Bold"/>
              </a:rPr>
              <a:t>STANDALONE COMPONENTS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62591" y="1618117"/>
            <a:ext cx="8013799" cy="7778099"/>
          </a:xfrm>
          <a:custGeom>
            <a:avLst/>
            <a:gdLst/>
            <a:ahLst/>
            <a:cxnLst/>
            <a:rect r="r" b="b" t="t" l="l"/>
            <a:pathLst>
              <a:path h="7778099" w="8013799">
                <a:moveTo>
                  <a:pt x="0" y="0"/>
                </a:moveTo>
                <a:lnTo>
                  <a:pt x="8013799" y="0"/>
                </a:lnTo>
                <a:lnTo>
                  <a:pt x="8013799" y="7778099"/>
                </a:lnTo>
                <a:lnTo>
                  <a:pt x="0" y="77780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90337" y="5507167"/>
            <a:ext cx="4235470" cy="3007184"/>
          </a:xfrm>
          <a:custGeom>
            <a:avLst/>
            <a:gdLst/>
            <a:ahLst/>
            <a:cxnLst/>
            <a:rect r="r" b="b" t="t" l="l"/>
            <a:pathLst>
              <a:path h="3007184" w="4235470">
                <a:moveTo>
                  <a:pt x="0" y="0"/>
                </a:moveTo>
                <a:lnTo>
                  <a:pt x="4235470" y="0"/>
                </a:lnTo>
                <a:lnTo>
                  <a:pt x="4235470" y="3007183"/>
                </a:lnTo>
                <a:lnTo>
                  <a:pt x="0" y="30071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9856" y="71985"/>
            <a:ext cx="6916551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82767" y="334396"/>
            <a:ext cx="7976533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Dosis Semi-Bold"/>
              </a:rPr>
              <a:t>STANDALONE COMPONENTS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30767" y="5144158"/>
            <a:ext cx="4928533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Dosis Semi-Bold"/>
              </a:rPr>
              <a:t>Se importa como un módulo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6630801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7467" y="2360830"/>
            <a:ext cx="8333067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FFFFFF"/>
                </a:solidFill>
                <a:latin typeface="Dosis Semi-Bold"/>
              </a:rPr>
              <a:t>INJECTION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93747" y="5232440"/>
            <a:ext cx="9500505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Una manera más fácil de inyectar dependencias sin necesidad de un constructor, ahorrando código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90475" y="6761540"/>
            <a:ext cx="10707049" cy="1541815"/>
          </a:xfrm>
          <a:custGeom>
            <a:avLst/>
            <a:gdLst/>
            <a:ahLst/>
            <a:cxnLst/>
            <a:rect r="r" b="b" t="t" l="l"/>
            <a:pathLst>
              <a:path h="1541815" w="10707049">
                <a:moveTo>
                  <a:pt x="0" y="0"/>
                </a:moveTo>
                <a:lnTo>
                  <a:pt x="10707050" y="0"/>
                </a:lnTo>
                <a:lnTo>
                  <a:pt x="10707050" y="1541815"/>
                </a:lnTo>
                <a:lnTo>
                  <a:pt x="0" y="1541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38830" y="2863444"/>
            <a:ext cx="11010340" cy="1920228"/>
          </a:xfrm>
          <a:custGeom>
            <a:avLst/>
            <a:gdLst/>
            <a:ahLst/>
            <a:cxnLst/>
            <a:rect r="r" b="b" t="t" l="l"/>
            <a:pathLst>
              <a:path h="1920228" w="11010340">
                <a:moveTo>
                  <a:pt x="0" y="0"/>
                </a:moveTo>
                <a:lnTo>
                  <a:pt x="11010340" y="0"/>
                </a:lnTo>
                <a:lnTo>
                  <a:pt x="11010340" y="1920228"/>
                </a:lnTo>
                <a:lnTo>
                  <a:pt x="0" y="19202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9856" y="71985"/>
            <a:ext cx="6721516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52400" y="190495"/>
            <a:ext cx="3606900" cy="111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9"/>
              </a:lnSpc>
            </a:pPr>
            <a:r>
              <a:rPr lang="en-US" sz="6492">
                <a:solidFill>
                  <a:srgbClr val="FFFFFF"/>
                </a:solidFill>
                <a:latin typeface="Dosis Semi-Bold"/>
              </a:rPr>
              <a:t>INJECTION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51372" y="1878870"/>
            <a:ext cx="178525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Antes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51372" y="5720620"/>
            <a:ext cx="178525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Ahora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6757801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7467" y="1784765"/>
            <a:ext cx="8333067" cy="34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Dosis Semi-Bold"/>
              </a:rPr>
              <a:t>INPUT (REQUIRED)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88234" y="5740815"/>
            <a:ext cx="11311532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Nueva validación para que los intercambios de información entre componentes sean más seguros y tu software más sólido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DAFuSEZqjVI</dc:identifier>
  <dcterms:modified xsi:type="dcterms:W3CDTF">2011-08-01T06:04:30Z</dcterms:modified>
  <cp:revision>1</cp:revision>
  <dc:title>Sergie Code ANGULAR 16 Novedades</dc:title>
</cp:coreProperties>
</file>